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jpeg" ContentType="image/jpeg"/>
  <Default Extension="rels" ContentType="application/vnd.openxmlformats-package.relationships+xml"/>
  <Default Extension="xml" ContentType="application/xml"/>
  <Default Extension="png" ContentType="image/png"/>
  <Default Extension="gif" ContentType="image/gif"/>
  <Default Extension="jpg" ContentType="image/jpg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-d7beb920-1f7a-4f30-baf5-1a3d5e4e47a9"/>
    <p:sldId id="257" r:id="rId-4995d297-6b7a-42e7-879d-d41657fe77a7"/>
    <p:sldId id="258" r:id="rId-837dfbe9-e00c-404d-83bb-65bb3444c416"/>
    <p:sldId id="259" r:id="rId-ae019665-ffcd-4a66-a7f4-9c07d951cf56"/>
    <p:sldId id="260" r:id="rId-27f1bdf3-ebb6-44e7-9033-bb745ae23e0b"/>
    <p:sldId id="261" r:id="rId-33ab0a51-49dc-4a07-9030-d955b98112bd"/>
  </p:sldIdLst>
  <p:sldSz cx="9144000" cy="5143500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Relationship Id="rId3" Type="http://schemas.openxmlformats.org/officeDocument/2006/relationships/viewProps" Target="viewProps.xml"/><Relationship Id="rId-d7beb920-1f7a-4f30-baf5-1a3d5e4e47a9" Type="http://schemas.openxmlformats.org/officeDocument/2006/relationships/slide" Target="slides/slide1.xml"/><Relationship Id="rId-4995d297-6b7a-42e7-879d-d41657fe77a7" Type="http://schemas.openxmlformats.org/officeDocument/2006/relationships/slide" Target="slides/slide2.xml"/><Relationship Id="rId-837dfbe9-e00c-404d-83bb-65bb3444c416" Type="http://schemas.openxmlformats.org/officeDocument/2006/relationships/slide" Target="slides/slide3.xml"/><Relationship Id="rId-ae019665-ffcd-4a66-a7f4-9c07d951cf56" Type="http://schemas.openxmlformats.org/officeDocument/2006/relationships/slide" Target="slides/slide4.xml"/><Relationship Id="rId-27f1bdf3-ebb6-44e7-9033-bb745ae23e0b" Type="http://schemas.openxmlformats.org/officeDocument/2006/relationships/slide" Target="slides/slide5.xml"/><Relationship Id="rId-33ab0a51-49dc-4a07-9030-d955b98112bd" Type="http://schemas.openxmlformats.org/officeDocument/2006/relationships/slide" Target="slides/slide6.xml"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81800" y="4778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4CB10-01EC-4F0B-B0D3-B7B5571F5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EA2E-C0C0-453E-845A-3EE4D9BD6F62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4CB10-01EC-4F0B-B0D3-B7B5571F54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-9c05203a-7113-45cc-9792-4dafaa6a2af9.png"/><Relationship Id="rId3" Type="http://schemas.openxmlformats.org/officeDocument/2006/relationships/image" Target="../media/image-5a79129b-c05c-46cf-9c97-6be39b2e58e8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-63801a46-02f3-4b59-a5f8-c20a83c5ac50.png"/><Relationship Id="rId3" Type="http://schemas.openxmlformats.org/officeDocument/2006/relationships/image" Target="../media/image-bbdd1391-8907-4d30-a186-2226712cb3f6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-64f47efa-1eef-456b-a0b2-44e41d9f71d4.png"/><Relationship Id="rId3" Type="http://schemas.openxmlformats.org/officeDocument/2006/relationships/image" Target="../media/image-19bb8405-7da4-4170-b003-c4d2f392bdab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-d55eb280-b7f5-42a9-9732-20461e6435c1.png"/><Relationship Id="rId3" Type="http://schemas.openxmlformats.org/officeDocument/2006/relationships/image" Target="../media/image-921f3b54-8b6a-48ba-bfab-da0c0c2c9e61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lank"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81800" y="4778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4CB10-01EC-4F0B-B0D3-B7B5571F5409}" type="slidenum">
              <a:rPr lang="en-US" smtClean="0"/>
              <a:t>‹#›</a:t>
            </a:fld>
            <a:endParaRPr lang="en-US"/>
          </a:p>
        </p:txBody>
      </p:sp>
      <p:sp>
        <p:nvSpPr>
          <p:cNvPr id="1" name="Text 1"/>
          <p:cNvSpPr txBox="1"/>
          <p:nvPr/>
        </p:nvSpPr>
        <p:spPr>
          <a:xfrm>
            <a:off x="317500" y="1016000"/>
            <a:ext cx="8509000" cy="381000"/>
          </a:xfrm>
          <a:prstGeom prst="rect">
            <a:avLst/>
          </a:prstGeom>
          <a:noFill/>
        </p:spPr>
        <p:txBody>
          <a:bodyPr rtlCol="0" wrap="square" anchor="ctr"/>
          <a:lstStyle/>
          <a:p>
            <a:pPr algn="ctr"/>
            <a:r>
              <a:rPr lang="en-US" smtClean="0" sz="3200">
                <a:solidFill>
                  <a:srgbClr val="0f172a"/>
                </a:solidFill>
                <a:latin typeface="Arial Black" pitchFamily="0" charset="0"/>
                <a:cs typeface="Arial Black" pitchFamily="0" charset="0"/>
              </a:rPr>
              <a:t>Der Stoffkreislauf im Boden</a:t>
            </a:r>
          </a:p>
        </p:txBody>
      </p:sp>
      <p:sp>
        <p:nvSpPr>
          <p:cNvPr id="2" name="Text 2"/>
          <p:cNvSpPr txBox="1"/>
          <p:nvPr/>
        </p:nvSpPr>
        <p:spPr>
          <a:xfrm>
            <a:off x="317500" y="2540000"/>
            <a:ext cx="8509000" cy="381000"/>
          </a:xfrm>
          <a:prstGeom prst="rect">
            <a:avLst/>
          </a:prstGeom>
          <a:noFill/>
        </p:spPr>
        <p:txBody>
          <a:bodyPr rtlCol="0" wrap="square" anchor="ctr"/>
          <a:lstStyle/>
          <a:p>
            <a:pPr algn="ctr"/>
            <a:r>
              <a:rPr lang="en-US" smtClean="0" sz="2800">
                <a:solidFill>
                  <a:srgbClr val="1e293b"/>
                </a:solidFill>
              </a:rPr>
              <a:t>Ein Überblick über die Grundlagen des Lebens auf der Erde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lank"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81800" y="4778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4CB10-01EC-4F0B-B0D3-B7B5571F540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3"/>
          <p:cNvSpPr txBox="1"/>
          <p:nvPr/>
        </p:nvSpPr>
        <p:spPr>
          <a:xfrm>
            <a:off x="4953000" y="762000"/>
            <a:ext cx="3810000" cy="381000"/>
          </a:xfrm>
          <a:prstGeom prst="rect">
            <a:avLst/>
          </a:prstGeom>
          <a:noFill/>
        </p:spPr>
        <p:txBody>
          <a:bodyPr rtlCol="0" wrap="square" anchor="ctr"/>
          <a:lstStyle/>
          <a:p>
            <a:pPr algn="l"/>
            <a:r>
              <a:rPr lang="en-US" smtClean="0" sz="2400">
                <a:solidFill>
                  <a:srgbClr val="0f172a"/>
                </a:solidFill>
                <a:latin typeface="Arial Black" pitchFamily="0" charset="0"/>
                <a:cs typeface="Arial Black" pitchFamily="0" charset="0"/>
              </a:rPr>
              <a:t>Grundlegende Bestandteile des Bodens</a:t>
            </a:r>
          </a:p>
        </p:txBody>
      </p:sp>
      <p:sp>
        <p:nvSpPr>
          <p:cNvPr id="4" name="Text 4"/>
          <p:cNvSpPr txBox="1"/>
          <p:nvPr/>
        </p:nvSpPr>
        <p:spPr>
          <a:xfrm>
            <a:off x="4953000" y="1778000"/>
            <a:ext cx="3810000" cy="381000"/>
          </a:xfrm>
          <a:prstGeom prst="rect">
            <a:avLst/>
          </a:prstGeom>
          <a:noFill/>
        </p:spPr>
        <p:txBody>
          <a:bodyPr rtlCol="0" wrap="square" anchor="t"/>
          <a:lstStyle/>
          <a:p>
            <a:pPr algn="l"/>
            <a:r>
              <a:rPr lang="en-US" smtClean="0" sz="2000">
                <a:solidFill>
                  <a:srgbClr val="1e293b"/>
                </a:solidFill>
              </a:rPr>
              <a:t>- Boden besteht aus Schichten mit unterschiedlichen Funktionen.</a:t>
            </a:r>
          </a:p>
          <a:p>
            <a:pPr algn="l"/>
            <a:r>
              <a:rPr lang="en-US" smtClean="0" sz="2000">
                <a:solidFill>
                  <a:srgbClr val="1e293b"/>
                </a:solidFill>
              </a:rPr>
              <a:t>- Humus als oberste Schicht ist nährstoffreich.</a:t>
            </a:r>
          </a:p>
          <a:p>
            <a:pPr algn="l"/>
            <a:r>
              <a:rPr lang="en-US" smtClean="0" sz="2000">
                <a:solidFill>
                  <a:srgbClr val="1e293b"/>
                </a:solidFill>
              </a:rPr>
              <a:t>- Mineralische Schichten enthalten wichtige Mineralien.</a:t>
            </a:r>
          </a:p>
        </p:txBody>
      </p:sp>
      <p:pic>
        <p:nvPicPr>
          <p:cNvPr id="3" name="image-9c05203a-7113-45cc-9792-4dafaa6a2af9.png 3" descr="image-9c05203a-7113-45cc-9792-4dafaa6a2af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254000"/>
            <a:ext cx="4445000" cy="4635500"/>
          </a:xfrm>
          <a:prstGeom prst="rect">
            <a:avLst/>
          </a:prstGeom>
        </p:spPr>
      </p:pic>
      <p:pic>
        <p:nvPicPr>
          <p:cNvPr id="4" name="image-5a79129b-c05c-46cf-9c97-6be39b2e58e8.png 4" descr="image-5a79129b-c05c-46cf-9c97-6be39b2e58e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83376" y="279400"/>
            <a:ext cx="3186246" cy="46101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lank"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81800" y="4778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4CB10-01EC-4F0B-B0D3-B7B5571F540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3"/>
          <p:cNvSpPr txBox="1"/>
          <p:nvPr/>
        </p:nvSpPr>
        <p:spPr>
          <a:xfrm>
            <a:off x="4953000" y="762000"/>
            <a:ext cx="3810000" cy="381000"/>
          </a:xfrm>
          <a:prstGeom prst="rect">
            <a:avLst/>
          </a:prstGeom>
          <a:noFill/>
        </p:spPr>
        <p:txBody>
          <a:bodyPr rtlCol="0" wrap="square" anchor="ctr"/>
          <a:lstStyle/>
          <a:p>
            <a:pPr algn="l"/>
            <a:r>
              <a:rPr lang="en-US" smtClean="0" sz="2400">
                <a:solidFill>
                  <a:srgbClr val="0f172a"/>
                </a:solidFill>
                <a:latin typeface="Arial Black" pitchFamily="0" charset="0"/>
                <a:cs typeface="Arial Black" pitchFamily="0" charset="0"/>
              </a:rPr>
              <a:t>Nährstoffkreislauf im Boden</a:t>
            </a:r>
          </a:p>
        </p:txBody>
      </p:sp>
      <p:sp>
        <p:nvSpPr>
          <p:cNvPr id="4" name="Text 4"/>
          <p:cNvSpPr txBox="1"/>
          <p:nvPr/>
        </p:nvSpPr>
        <p:spPr>
          <a:xfrm>
            <a:off x="4953000" y="1778000"/>
            <a:ext cx="3810000" cy="381000"/>
          </a:xfrm>
          <a:prstGeom prst="rect">
            <a:avLst/>
          </a:prstGeom>
          <a:noFill/>
        </p:spPr>
        <p:txBody>
          <a:bodyPr rtlCol="0" wrap="square" anchor="t"/>
          <a:lstStyle/>
          <a:p>
            <a:pPr algn="l"/>
            <a:r>
              <a:rPr lang="en-US" smtClean="0" sz="2000">
                <a:solidFill>
                  <a:srgbClr val="1e293b"/>
                </a:solidFill>
              </a:rPr>
              <a:t>- Pflanzen nehmen Nährstoffe wie Stickstoff, Phosphor, Kalium auf.</a:t>
            </a:r>
          </a:p>
          <a:p>
            <a:pPr algn="l"/>
            <a:r>
              <a:rPr lang="en-US" smtClean="0" sz="2000">
                <a:solidFill>
                  <a:srgbClr val="1e293b"/>
                </a:solidFill>
              </a:rPr>
              <a:t>- Bei Zersetzung gelangen Nährstoffe zurück in den Boden.</a:t>
            </a:r>
          </a:p>
          <a:p>
            <a:pPr algn="l"/>
            <a:r>
              <a:rPr lang="en-US" smtClean="0" sz="2000">
                <a:solidFill>
                  <a:srgbClr val="1e293b"/>
                </a:solidFill>
              </a:rPr>
              <a:t>- Neugeborene Pflanzen nutzen diese Nährstoffe.</a:t>
            </a:r>
          </a:p>
        </p:txBody>
      </p:sp>
      <p:pic>
        <p:nvPicPr>
          <p:cNvPr id="3" name="image-63801a46-02f3-4b59-a5f8-c20a83c5ac50.png 3" descr="image-63801a46-02f3-4b59-a5f8-c20a83c5ac5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254000"/>
            <a:ext cx="4445000" cy="4635500"/>
          </a:xfrm>
          <a:prstGeom prst="rect">
            <a:avLst/>
          </a:prstGeom>
        </p:spPr>
      </p:pic>
      <p:pic>
        <p:nvPicPr>
          <p:cNvPr id="4" name="image-bbdd1391-8907-4d30-a186-2226712cb3f6.png 4" descr="image-bbdd1391-8907-4d30-a186-2226712cb3f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400" y="492810"/>
            <a:ext cx="4394200" cy="418327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lank"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81800" y="4778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4CB10-01EC-4F0B-B0D3-B7B5571F540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3"/>
          <p:cNvSpPr txBox="1"/>
          <p:nvPr/>
        </p:nvSpPr>
        <p:spPr>
          <a:xfrm>
            <a:off x="4953000" y="762000"/>
            <a:ext cx="3810000" cy="381000"/>
          </a:xfrm>
          <a:prstGeom prst="rect">
            <a:avLst/>
          </a:prstGeom>
          <a:noFill/>
        </p:spPr>
        <p:txBody>
          <a:bodyPr rtlCol="0" wrap="square" anchor="ctr"/>
          <a:lstStyle/>
          <a:p>
            <a:pPr algn="l"/>
            <a:r>
              <a:rPr lang="en-US" smtClean="0" sz="2400">
                <a:solidFill>
                  <a:srgbClr val="0f172a"/>
                </a:solidFill>
                <a:latin typeface="Arial Black" pitchFamily="0" charset="0"/>
                <a:cs typeface="Arial Black" pitchFamily="0" charset="0"/>
              </a:rPr>
              <a:t>Rolle der Mikroorganismen</a:t>
            </a:r>
          </a:p>
        </p:txBody>
      </p:sp>
      <p:sp>
        <p:nvSpPr>
          <p:cNvPr id="4" name="Text 4"/>
          <p:cNvSpPr txBox="1"/>
          <p:nvPr/>
        </p:nvSpPr>
        <p:spPr>
          <a:xfrm>
            <a:off x="4953000" y="1778000"/>
            <a:ext cx="3810000" cy="381000"/>
          </a:xfrm>
          <a:prstGeom prst="rect">
            <a:avLst/>
          </a:prstGeom>
          <a:noFill/>
        </p:spPr>
        <p:txBody>
          <a:bodyPr rtlCol="0" wrap="square" anchor="t"/>
          <a:lstStyle/>
          <a:p>
            <a:pPr algn="l"/>
            <a:r>
              <a:rPr lang="en-US" smtClean="0" sz="2000">
                <a:solidFill>
                  <a:srgbClr val="1e293b"/>
                </a:solidFill>
              </a:rPr>
              <a:t>- Mikroorganismen zersetzen organisches Material.</a:t>
            </a:r>
          </a:p>
          <a:p>
            <a:pPr algn="l"/>
            <a:r>
              <a:rPr lang="en-US" smtClean="0" sz="2000">
                <a:solidFill>
                  <a:srgbClr val="1e293b"/>
                </a:solidFill>
              </a:rPr>
              <a:t>- Freisetzung von Nährstoffen für Pflanzen.</a:t>
            </a:r>
          </a:p>
          <a:p>
            <a:pPr algn="l"/>
            <a:r>
              <a:rPr lang="en-US" smtClean="0" sz="2000">
                <a:solidFill>
                  <a:srgbClr val="1e293b"/>
                </a:solidFill>
              </a:rPr>
              <a:t>- Bildung gesunder Bodenstrukturen.</a:t>
            </a:r>
          </a:p>
        </p:txBody>
      </p:sp>
      <p:pic>
        <p:nvPicPr>
          <p:cNvPr id="3" name="image-64f47efa-1eef-456b-a0b2-44e41d9f71d4.png 3" descr="image-64f47efa-1eef-456b-a0b2-44e41d9f71d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254000"/>
            <a:ext cx="4445000" cy="4635500"/>
          </a:xfrm>
          <a:prstGeom prst="rect">
            <a:avLst/>
          </a:prstGeom>
        </p:spPr>
      </p:pic>
      <p:pic>
        <p:nvPicPr>
          <p:cNvPr id="4" name="image-19bb8405-7da4-4170-b003-c4d2f392bdab.png 4" descr="image-19bb8405-7da4-4170-b003-c4d2f392bda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400" y="557125"/>
            <a:ext cx="4394200" cy="40546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lank"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81800" y="4778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4CB10-01EC-4F0B-B0D3-B7B5571F540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3"/>
          <p:cNvSpPr txBox="1"/>
          <p:nvPr/>
        </p:nvSpPr>
        <p:spPr>
          <a:xfrm>
            <a:off x="4953000" y="762000"/>
            <a:ext cx="3810000" cy="381000"/>
          </a:xfrm>
          <a:prstGeom prst="rect">
            <a:avLst/>
          </a:prstGeom>
          <a:noFill/>
        </p:spPr>
        <p:txBody>
          <a:bodyPr rtlCol="0" wrap="square" anchor="ctr"/>
          <a:lstStyle/>
          <a:p>
            <a:pPr algn="l"/>
            <a:r>
              <a:rPr lang="en-US" smtClean="0" sz="2400">
                <a:solidFill>
                  <a:srgbClr val="0f172a"/>
                </a:solidFill>
                <a:latin typeface="Arial Black" pitchFamily="0" charset="0"/>
                <a:cs typeface="Arial Black" pitchFamily="0" charset="0"/>
              </a:rPr>
              <a:t>Wechselwirkungen im Ökosystem</a:t>
            </a:r>
          </a:p>
        </p:txBody>
      </p:sp>
      <p:sp>
        <p:nvSpPr>
          <p:cNvPr id="4" name="Text 4"/>
          <p:cNvSpPr txBox="1"/>
          <p:nvPr/>
        </p:nvSpPr>
        <p:spPr>
          <a:xfrm>
            <a:off x="4953000" y="1778000"/>
            <a:ext cx="3810000" cy="381000"/>
          </a:xfrm>
          <a:prstGeom prst="rect">
            <a:avLst/>
          </a:prstGeom>
          <a:noFill/>
        </p:spPr>
        <p:txBody>
          <a:bodyPr rtlCol="0" wrap="square" anchor="t"/>
          <a:lstStyle/>
          <a:p>
            <a:pPr algn="l"/>
            <a:r>
              <a:rPr lang="en-US" smtClean="0" sz="2000">
                <a:solidFill>
                  <a:srgbClr val="1e293b"/>
                </a:solidFill>
              </a:rPr>
              <a:t>- Nährstoffauswaschung durch Niederschläge.</a:t>
            </a:r>
          </a:p>
          <a:p>
            <a:pPr algn="l"/>
            <a:r>
              <a:rPr lang="en-US" smtClean="0" sz="2000">
                <a:solidFill>
                  <a:srgbClr val="1e293b"/>
                </a:solidFill>
              </a:rPr>
              <a:t>- Nutzung von Nährstoffen in Gewässern.</a:t>
            </a:r>
          </a:p>
          <a:p>
            <a:pPr algn="l"/>
            <a:r>
              <a:rPr lang="en-US" smtClean="0" sz="2000">
                <a:solidFill>
                  <a:srgbClr val="1e293b"/>
                </a:solidFill>
              </a:rPr>
              <a:t>- Zufuhr neuer mineralischer Partikel.</a:t>
            </a:r>
          </a:p>
        </p:txBody>
      </p:sp>
      <p:pic>
        <p:nvPicPr>
          <p:cNvPr id="3" name="image-d55eb280-b7f5-42a9-9732-20461e6435c1.png 3" descr="image-d55eb280-b7f5-42a9-9732-20461e6435c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254000"/>
            <a:ext cx="4445000" cy="4635500"/>
          </a:xfrm>
          <a:prstGeom prst="rect">
            <a:avLst/>
          </a:prstGeom>
        </p:spPr>
      </p:pic>
      <p:pic>
        <p:nvPicPr>
          <p:cNvPr id="4" name="image-921f3b54-8b6a-48ba-bfab-da0c0c2c9e61.png 4" descr="image-921f3b54-8b6a-48ba-bfab-da0c0c2c9e6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400" y="1122005"/>
            <a:ext cx="4394200" cy="292488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lank"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81800" y="4778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4CB10-01EC-4F0B-B0D3-B7B5571F5409}" type="slidenum">
              <a:rPr lang="en-US" smtClean="0"/>
              <a:t>‹#›</a:t>
            </a:fld>
            <a:endParaRPr lang="en-US"/>
          </a:p>
        </p:txBody>
      </p:sp>
      <p:sp>
        <p:nvSpPr>
          <p:cNvPr id="1" name="Text 1"/>
          <p:cNvSpPr txBox="1"/>
          <p:nvPr/>
        </p:nvSpPr>
        <p:spPr>
          <a:xfrm>
            <a:off x="317500" y="762000"/>
            <a:ext cx="8509000" cy="381000"/>
          </a:xfrm>
          <a:prstGeom prst="rect">
            <a:avLst/>
          </a:prstGeom>
          <a:noFill/>
        </p:spPr>
        <p:txBody>
          <a:bodyPr rtlCol="0" wrap="square" anchor="ctr"/>
          <a:lstStyle/>
          <a:p>
            <a:pPr algn="ctr"/>
            <a:r>
              <a:rPr lang="en-US" smtClean="0" sz="2400">
                <a:solidFill>
                  <a:srgbClr val="0f172a"/>
                </a:solidFill>
                <a:latin typeface="Arial Black" pitchFamily="0" charset="0"/>
                <a:cs typeface="Arial Black" pitchFamily="0" charset="0"/>
              </a:rPr>
              <a:t>Quellen</a:t>
            </a:r>
          </a:p>
        </p:txBody>
      </p:sp>
      <p:sp>
        <p:nvSpPr>
          <p:cNvPr id="2" name="Text 2"/>
          <p:cNvSpPr txBox="1"/>
          <p:nvPr/>
        </p:nvSpPr>
        <p:spPr>
          <a:xfrm>
            <a:off x="317500" y="1270000"/>
            <a:ext cx="8509000" cy="381000"/>
          </a:xfrm>
          <a:prstGeom prst="rect">
            <a:avLst/>
          </a:prstGeom>
          <a:noFill/>
        </p:spPr>
        <p:txBody>
          <a:bodyPr rtlCol="0" wrap="square" anchor="t"/>
          <a:lstStyle/>
          <a:p>
            <a:pPr algn="l"/>
            <a:r>
              <a:rPr lang="en-US" smtClean="0" sz="1400">
                <a:solidFill>
                  <a:srgbClr val="1e293b"/>
                </a:solidFill>
              </a:rPr>
              <a:t>- https://greencommons.de/images/7/7a/2_stoffkreislauf250_238_01.jpg</a:t>
            </a:r>
          </a:p>
          <a:p>
            <a:pPr algn="l"/>
            <a:r>
              <a:rPr lang="en-US" smtClean="0" sz="1400">
                <a:solidFill>
                  <a:srgbClr val="1e293b"/>
                </a:solidFill>
              </a:rPr>
              <a:t>- https://upload.wikimedia.org/wikipedia/commons/thumb/b/b8/Soil_profile.svg/320px-Soil_profile.svg.png</a:t>
            </a:r>
          </a:p>
          <a:p>
            <a:pPr algn="l"/>
            <a:r>
              <a:rPr lang="en-US" smtClean="0" sz="1400">
                <a:solidFill>
                  <a:srgbClr val="1e293b"/>
                </a:solidFill>
              </a:rPr>
              <a:t>- https://upload.wikimedia.org/wikipedia/commons/thumb/a/ad/Serratia_marcescens.jpg/440px-Serratia_marcescens.jpg</a:t>
            </a:r>
          </a:p>
          <a:p>
            <a:pPr algn="l"/>
            <a:r>
              <a:rPr lang="en-US" smtClean="0" sz="1400">
                <a:solidFill>
                  <a:srgbClr val="1e293b"/>
                </a:solidFill>
              </a:rPr>
              <a:t>- https://www.boell.de/sites/default/files/styles/var_small/public/2023-12/bodenatlas2024_web_header-grafiken_2940x1960_15.png.jpg?itok=3YSF2Uxp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node-pptx</dc:creator>
  <cp:lastModifiedBy>node-pptx</cp:lastModifiedBy>
  <cp:revision>1</cp:revision>
  <dcterms:created xsi:type="dcterms:W3CDTF">2017-12-06T03:55:22Z</dcterms:created>
  <dcterms:modified xsi:type="dcterms:W3CDTF">2017-12-06T03:55:22Z</dcterms:modified>
</cp:coreProperties>
</file>